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61" r:id="rId3"/>
    <p:sldId id="257" r:id="rId4"/>
    <p:sldId id="259" r:id="rId5"/>
    <p:sldId id="264" r:id="rId6"/>
    <p:sldId id="265" r:id="rId7"/>
    <p:sldId id="263" r:id="rId8"/>
    <p:sldId id="266" r:id="rId9"/>
    <p:sldId id="2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757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10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4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19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02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8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9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73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05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42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022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0116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06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557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84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814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05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98FD26B-CCE4-490F-BC7F-FD79CCF29923}" type="datetimeFigureOut">
              <a:rPr lang="zh-CN" altLang="en-US" smtClean="0"/>
              <a:t>2025/3/11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EC02BB7-B41D-46DB-B720-07CD4F5C62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327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du.com/s?rsv_dl=re_dqa_generate&amp;sa=re_dqa_generate&amp;wd=%E6%B7%B7%E5%90%88%E4%B8%93%E5%AE%B6%E6%A8%A1%E5%9E%8B(MOE)&amp;rsv_pq=f52551f60000aabf&amp;oq=DEEPSEEK%E5%BC%BA%E5%9C%A8%E5%93%AA%E9%87%8C&amp;rsv_t=6dbaCYTzU7BKCejw6zDnziUz4ZfsTS+ADBUICxa9GIent0J3H2gWkJUgxgU&amp;tn=baidu&amp;ie=utf-8" TargetMode="External"/><Relationship Id="rId2" Type="http://schemas.openxmlformats.org/officeDocument/2006/relationships/hyperlink" Target="https://www.baidu.com/s?rsv_dl=re_dqa_generate&amp;sa=re_dqa_generate&amp;wd=%E5%A4%9A%E5%A4%B4%E6%BD%9C%E5%9C%A8%E6%B3%A8%E6%84%8F%E5%8A%9B(MLA)&amp;rsv_pq=f52551f60000aabf&amp;oq=DEEPSEEK%E5%BC%BA%E5%9C%A8%E5%93%AA%E9%87%8C&amp;rsv_t=6dbaCYTzU7BKCejw6zDnziUz4ZfsTS+ADBUICxa9GIent0J3H2gWkJUgxgU&amp;tn=baidu&amp;ie=utf-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idu.com/s?rsv_dl=re_dqa_generate&amp;sa=re_dqa_generate&amp;wd=%E8%8B%B1%E4%BC%9F%E8%BE%BE&amp;rsv_pq=f4c3eb690005b601&amp;oq=DeepSeek%E5%BC%BA%E5%9C%A8%E5%93%AA%E9%87%8C?&amp;rsv_t=df0dIgqsfLGGJF4QEzinDdOIp09wxDeOAAXFuS8UXpOKiwXY4e8L0KwagyE&amp;tn=baidu&amp;ie=utf-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du.com/s?rsv_dl=re_dqa_generate&amp;sa=re_dqa_generate&amp;wd=FlashMLA&amp;rsv_pq=f4c3eb690005b601&amp;oq=DeepSeek%E5%BC%BA%E5%9C%A8%E5%93%AA%E9%87%8C?&amp;rsv_t=df0dIgqsfLGGJF4QEzinDdOIp09wxDeOAAXFuS8UXpOKiwXY4e8L0KwagyE&amp;tn=baidu&amp;ie=utf-8" TargetMode="External"/><Relationship Id="rId2" Type="http://schemas.openxmlformats.org/officeDocument/2006/relationships/hyperlink" Target="https://www.baidu.com/s?rsv_dl=re_dqa_generate&amp;sa=re_dqa_generate&amp;wd=%E8%8B%B1%E4%BC%9F%E8%BE%BE&amp;rsv_pq=f4c3eb690005b601&amp;oq=DeepSeek%E5%BC%BA%E5%9C%A8%E5%93%AA%E9%87%8C?&amp;rsv_t=df0dIgqsfLGGJF4QEzinDdOIp09wxDeOAAXFuS8UXpOKiwXY4e8L0KwagyE&amp;tn=baidu&amp;ie=utf-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aidu.com/s?rsv_dl=re_dqa_generate&amp;sa=re_dqa_generate&amp;wd=DeepGEMM&amp;rsv_pq=f4c3eb690005b601&amp;oq=DeepSeek%E5%BC%BA%E5%9C%A8%E5%93%AA%E9%87%8C?&amp;rsv_t=df0dIgqsfLGGJF4QEzinDdOIp09wxDeOAAXFuS8UXpOKiwXY4e8L0KwagyE&amp;tn=baidu&amp;ie=utf-8" TargetMode="External"/><Relationship Id="rId4" Type="http://schemas.openxmlformats.org/officeDocument/2006/relationships/hyperlink" Target="https://www.baidu.com/s?rsv_dl=re_dqa_generate&amp;sa=re_dqa_generate&amp;wd=DeepEP&amp;rsv_pq=f4c3eb690005b601&amp;oq=DeepSeek%E5%BC%BA%E5%9C%A8%E5%93%AA%E9%87%8C?&amp;rsv_t=df0dIgqsfLGGJF4QEzinDdOIp09wxDeOAAXFuS8UXpOKiwXY4e8L0KwagyE&amp;tn=baidu&amp;ie=utf-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idu.com/s?rsv_idx=1&amp;wd=DeepSeek&amp;fenlei=256&amp;usm=4&amp;ie=utf-8&amp;rsv_pq=f7b3ad600004eb90&amp;oq=deepseek%E7%9A%84%E4%BD%9C%E7%94%A8%E4%B8%8E%E5%8A%9F%E8%83%BD&amp;rsv_t=6ffd3WS4RJ3LJDVlEEePswgMAMQhmuMvmA%2F%2F7WnXQhK23nH2eB5FOPL8r8g&amp;rsv_dl=re_dqa_generate&amp;sa=re_dqa_generat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02024" y="891995"/>
            <a:ext cx="8689976" cy="2509213"/>
          </a:xfrm>
        </p:spPr>
        <p:txBody>
          <a:bodyPr>
            <a:normAutofit/>
          </a:bodyPr>
          <a:lstStyle/>
          <a:p>
            <a:r>
              <a:rPr lang="en-US" altLang="zh-CN" sz="7200" dirty="0" err="1" smtClean="0"/>
              <a:t>DeepSeek</a:t>
            </a:r>
            <a:r>
              <a:rPr lang="zh-CN" altLang="en-US" sz="7200" dirty="0" smtClean="0"/>
              <a:t>简介</a:t>
            </a:r>
            <a:endParaRPr lang="zh-CN" altLang="en-US" sz="72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577" y="6225988"/>
            <a:ext cx="3356386" cy="438374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七（</a:t>
            </a:r>
            <a:r>
              <a:rPr lang="en-US" altLang="zh-CN" dirty="0" smtClean="0"/>
              <a:t>7</a:t>
            </a:r>
            <a:r>
              <a:rPr lang="zh-CN" altLang="en-US" dirty="0" smtClean="0"/>
              <a:t>）班  黄牧音  </a:t>
            </a:r>
            <a:r>
              <a:rPr lang="en-US" altLang="zh-CN" dirty="0" smtClean="0"/>
              <a:t>16</a:t>
            </a:r>
            <a:r>
              <a:rPr lang="zh-CN" altLang="en-US" dirty="0" smtClean="0"/>
              <a:t>号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717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11809" y="683062"/>
            <a:ext cx="5239599" cy="1264071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目录</a:t>
            </a:r>
            <a:endParaRPr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1.</a:t>
            </a:r>
            <a:r>
              <a:rPr lang="zh-CN" altLang="en-US" sz="2400" dirty="0" smtClean="0"/>
              <a:t>什么</a:t>
            </a:r>
            <a:r>
              <a:rPr lang="zh-CN" altLang="en-US" sz="2400" dirty="0"/>
              <a:t>是</a:t>
            </a:r>
            <a:r>
              <a:rPr lang="en-US" altLang="zh-CN" sz="2400" dirty="0" err="1"/>
              <a:t>DeepSeek</a:t>
            </a:r>
            <a:r>
              <a:rPr lang="zh-CN" altLang="en-US" sz="2400" dirty="0"/>
              <a:t>？</a:t>
            </a:r>
          </a:p>
          <a:p>
            <a:r>
              <a:rPr lang="en-US" altLang="zh-CN" sz="2400" dirty="0" smtClean="0"/>
              <a:t>2.</a:t>
            </a:r>
            <a:r>
              <a:rPr lang="zh-CN" altLang="en-US" sz="2400" dirty="0" smtClean="0"/>
              <a:t>为什么</a:t>
            </a:r>
            <a:r>
              <a:rPr lang="en-US" altLang="zh-CN" sz="2400" dirty="0" err="1"/>
              <a:t>DeepSeek</a:t>
            </a:r>
            <a:r>
              <a:rPr lang="zh-CN" altLang="en-US" sz="2400" dirty="0"/>
              <a:t>这么火？</a:t>
            </a:r>
          </a:p>
          <a:p>
            <a:r>
              <a:rPr lang="en-US" altLang="zh-CN" sz="2400" dirty="0" smtClean="0"/>
              <a:t>3.DeepSeek</a:t>
            </a:r>
            <a:r>
              <a:rPr lang="zh-CN" altLang="en-US" sz="2400" dirty="0"/>
              <a:t>强在哪里？</a:t>
            </a:r>
          </a:p>
          <a:p>
            <a:r>
              <a:rPr lang="en-US" altLang="zh-CN" sz="2400" dirty="0" smtClean="0"/>
              <a:t>4.</a:t>
            </a:r>
            <a:r>
              <a:rPr lang="zh-CN" altLang="en-US" sz="2400" dirty="0" smtClean="0"/>
              <a:t>结语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39296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 smtClean="0"/>
              <a:t>什么是</a:t>
            </a:r>
            <a:r>
              <a:rPr lang="en-US" altLang="zh-CN" sz="4800" dirty="0" err="1" smtClean="0"/>
              <a:t>DeepSeek</a:t>
            </a:r>
            <a:r>
              <a:rPr lang="zh-CN" altLang="en-US" sz="4800" dirty="0" smtClean="0"/>
              <a:t>？</a:t>
            </a:r>
            <a:endParaRPr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err="1"/>
              <a:t>DeepSeek</a:t>
            </a:r>
            <a:r>
              <a:rPr lang="en-US" altLang="zh-CN" sz="2400" dirty="0"/>
              <a:t> </a:t>
            </a:r>
            <a:r>
              <a:rPr lang="zh-CN" altLang="en-US" sz="2400" dirty="0"/>
              <a:t>是一家专注实现通用人工智能（</a:t>
            </a:r>
            <a:r>
              <a:rPr lang="en-US" altLang="zh-CN" sz="2400" dirty="0"/>
              <a:t>AGI</a:t>
            </a:r>
            <a:r>
              <a:rPr lang="zh-CN" altLang="en-US" sz="2400" dirty="0"/>
              <a:t>）的中国人工智能公司。公司致力于通过深度学习、强化学习和生成模型等技术，推动人工智能技术的进步，并将这些技术应用于实际场景中，如医疗、教育、客服等领域，以提升效率和体验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atinLnBrk="1"/>
            <a:r>
              <a:rPr lang="zh-CN" altLang="en-US" b="1" dirty="0"/>
              <a:t>定义</a:t>
            </a:r>
            <a:r>
              <a:rPr lang="zh-CN" altLang="en-US" dirty="0"/>
              <a:t>：</a:t>
            </a:r>
            <a:r>
              <a:rPr lang="en-US" altLang="zh-CN" dirty="0" err="1"/>
              <a:t>DeepSeek</a:t>
            </a:r>
            <a:r>
              <a:rPr lang="en-US" altLang="zh-CN" dirty="0"/>
              <a:t> </a:t>
            </a:r>
            <a:r>
              <a:rPr lang="zh-CN" altLang="en-US" dirty="0"/>
              <a:t>是一个强大的智能工具，能够帮助解决各种复杂问题。</a:t>
            </a:r>
          </a:p>
          <a:p>
            <a:pPr latinLnBrk="1"/>
            <a:r>
              <a:rPr lang="zh-CN" altLang="en-US" b="1" dirty="0"/>
              <a:t>特点</a:t>
            </a:r>
            <a:r>
              <a:rPr lang="zh-CN" altLang="en-US" dirty="0"/>
              <a:t>：快速、准确，适用于学习、生活和工作。</a:t>
            </a:r>
          </a:p>
          <a:p>
            <a:pPr marL="0" indent="0">
              <a:buNone/>
            </a:pP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4962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9594" y="627423"/>
            <a:ext cx="10364451" cy="1596177"/>
          </a:xfrm>
        </p:spPr>
        <p:txBody>
          <a:bodyPr>
            <a:normAutofit/>
          </a:bodyPr>
          <a:lstStyle/>
          <a:p>
            <a:r>
              <a:rPr lang="en-US" altLang="zh-CN" sz="4000" dirty="0" err="1" smtClean="0"/>
              <a:t>DeepSeek</a:t>
            </a:r>
            <a:r>
              <a:rPr lang="zh-CN" altLang="en-US" sz="4000" dirty="0" smtClean="0"/>
              <a:t>为什么这么火爆？</a:t>
            </a:r>
            <a:endParaRPr lang="zh-CN" altLang="en-US" sz="4000" dirty="0"/>
          </a:p>
        </p:txBody>
      </p:sp>
      <p:sp>
        <p:nvSpPr>
          <p:cNvPr id="5" name="内容占位符 2"/>
          <p:cNvSpPr>
            <a:spLocks noGrp="1"/>
          </p:cNvSpPr>
          <p:nvPr>
            <p:ph sz="quarter" idx="13"/>
          </p:nvPr>
        </p:nvSpPr>
        <p:spPr>
          <a:xfrm>
            <a:off x="940714" y="2656343"/>
            <a:ext cx="10363826" cy="342410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 smtClean="0"/>
              <a:t>1</a:t>
            </a:r>
            <a:r>
              <a:rPr lang="en-US" altLang="zh-CN" sz="1600" dirty="0" smtClean="0"/>
              <a:t>.</a:t>
            </a:r>
            <a:r>
              <a:rPr lang="zh-CN" altLang="en-US" sz="1600" dirty="0" smtClean="0"/>
              <a:t>技术实力过硬：</a:t>
            </a:r>
            <a:r>
              <a:rPr lang="en-US" altLang="zh-CN" sz="1600" dirty="0" err="1" smtClean="0"/>
              <a:t>DeepSeek</a:t>
            </a:r>
            <a:r>
              <a:rPr lang="zh-CN" altLang="en-US" sz="1600" dirty="0" smtClean="0"/>
              <a:t>在推理计算效率上实现了重大突破，</a:t>
            </a:r>
            <a:r>
              <a:rPr lang="en-US" altLang="zh-CN" sz="1600" dirty="0" smtClean="0"/>
              <a:t>DeepSeek-R1</a:t>
            </a:r>
            <a:r>
              <a:rPr lang="zh-CN" altLang="en-US" sz="1600" dirty="0" smtClean="0"/>
              <a:t>模型在技术层面的创新与</a:t>
            </a:r>
            <a:r>
              <a:rPr lang="zh-CN" altLang="en-US" sz="1600" dirty="0" smtClean="0"/>
              <a:t>卓越表现</a:t>
            </a:r>
            <a:r>
              <a:rPr lang="zh-CN" altLang="en-US" sz="1600" dirty="0" smtClean="0"/>
              <a:t>，是吸引众多开发者和用户的关键因素之一</a:t>
            </a:r>
            <a:r>
              <a:rPr lang="zh-CN" altLang="en-US" sz="1600" dirty="0" smtClean="0"/>
              <a:t>。</a:t>
            </a:r>
            <a:endParaRPr lang="en-US" altLang="zh-CN" sz="1600" dirty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 smtClean="0"/>
              <a:t>2</a:t>
            </a:r>
            <a:r>
              <a:rPr lang="en-US" altLang="zh-CN" sz="1600" dirty="0" smtClean="0"/>
              <a:t>.</a:t>
            </a:r>
            <a:r>
              <a:rPr lang="zh-CN" altLang="en-US" sz="1600" dirty="0"/>
              <a:t>开源魅力 </a:t>
            </a:r>
            <a:r>
              <a:rPr lang="zh-CN" altLang="en-US" sz="1600" dirty="0" smtClean="0"/>
              <a:t>：。</a:t>
            </a:r>
            <a:r>
              <a:rPr lang="en-US" altLang="zh-CN" sz="1600" dirty="0" err="1" smtClean="0"/>
              <a:t>DeepSeek</a:t>
            </a:r>
            <a:r>
              <a:rPr lang="zh-CN" altLang="en-US" sz="1600" dirty="0"/>
              <a:t>的开源模型在全球范围内下载量巨大，推出不到一个月的时间内，全球下载量就</a:t>
            </a:r>
            <a:r>
              <a:rPr lang="zh-CN" altLang="en-US" sz="1600" dirty="0" smtClean="0"/>
              <a:t>达</a:t>
            </a:r>
            <a:endParaRPr lang="en-US" altLang="zh-CN" sz="1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 smtClean="0"/>
              <a:t>到</a:t>
            </a:r>
            <a:r>
              <a:rPr lang="zh-CN" altLang="en-US" sz="1600" dirty="0"/>
              <a:t>了</a:t>
            </a:r>
            <a:r>
              <a:rPr lang="en-US" altLang="zh-CN" sz="1600" dirty="0"/>
              <a:t>2500</a:t>
            </a:r>
            <a:r>
              <a:rPr lang="zh-CN" altLang="en-US" sz="1600" dirty="0"/>
              <a:t>万次，是</a:t>
            </a:r>
            <a:r>
              <a:rPr lang="en-US" altLang="zh-CN" sz="1600" dirty="0" err="1"/>
              <a:t>OpenAI</a:t>
            </a:r>
            <a:r>
              <a:rPr lang="en-US" altLang="zh-CN" sz="1600" dirty="0"/>
              <a:t> </a:t>
            </a:r>
            <a:r>
              <a:rPr lang="en-US" altLang="zh-CN" sz="1600" dirty="0" err="1"/>
              <a:t>ChatGPT</a:t>
            </a:r>
            <a:r>
              <a:rPr lang="zh-CN" altLang="en-US" sz="1600" dirty="0"/>
              <a:t>下载量的两倍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/>
              <a:t>3</a:t>
            </a:r>
            <a:r>
              <a:rPr lang="en-US" altLang="zh-CN" sz="1600" dirty="0" smtClean="0"/>
              <a:t>.</a:t>
            </a:r>
            <a:r>
              <a:rPr lang="zh-CN" altLang="en-US" sz="1600" dirty="0"/>
              <a:t>市场反响热烈 </a:t>
            </a:r>
            <a:r>
              <a:rPr lang="zh-CN" altLang="en-US" sz="1600" dirty="0" smtClean="0"/>
              <a:t>：</a:t>
            </a:r>
            <a:r>
              <a:rPr lang="en-US" altLang="zh-CN" sz="1600" dirty="0" err="1" smtClean="0"/>
              <a:t>DeepSeek</a:t>
            </a:r>
            <a:r>
              <a:rPr lang="zh-CN" altLang="en-US" sz="1600" dirty="0" smtClean="0"/>
              <a:t>自上线以来，吸引了成千上万的注册用户。</a:t>
            </a:r>
            <a:r>
              <a:rPr lang="en-US" altLang="zh-CN" sz="1600" dirty="0" err="1" smtClean="0"/>
              <a:t>DeepSeek</a:t>
            </a:r>
            <a:r>
              <a:rPr lang="zh-CN" altLang="en-US" sz="1600" dirty="0" smtClean="0"/>
              <a:t>的应用在苹果美国地区应用商店免费</a:t>
            </a:r>
            <a:r>
              <a:rPr lang="en-US" altLang="zh-CN" sz="1600" dirty="0" smtClean="0"/>
              <a:t>APP</a:t>
            </a:r>
            <a:r>
              <a:rPr lang="zh-CN" altLang="en-US" sz="1600" dirty="0" smtClean="0"/>
              <a:t>下载排行榜上登顶，在美区下载榜上超越了</a:t>
            </a:r>
            <a:r>
              <a:rPr lang="en-US" altLang="zh-CN" sz="1600" dirty="0" err="1" smtClean="0"/>
              <a:t>ChatGPT</a:t>
            </a:r>
            <a:r>
              <a:rPr lang="zh-CN" altLang="en-US" sz="1600" dirty="0" smtClean="0"/>
              <a:t>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 smtClean="0"/>
              <a:t>4.</a:t>
            </a:r>
            <a:r>
              <a:rPr lang="zh-CN" altLang="en-US" sz="1600" dirty="0" smtClean="0"/>
              <a:t>技术持续投入与创新 ：</a:t>
            </a:r>
            <a:r>
              <a:rPr lang="en-US" altLang="zh-CN" sz="1600" dirty="0" err="1" smtClean="0"/>
              <a:t>DeepSeek</a:t>
            </a:r>
            <a:r>
              <a:rPr lang="zh-CN" altLang="en-US" sz="1600" dirty="0" smtClean="0"/>
              <a:t>核心算法结合了自然</a:t>
            </a:r>
            <a:r>
              <a:rPr lang="zh-CN" altLang="en-US" sz="1600" dirty="0"/>
              <a:t>，</a:t>
            </a:r>
            <a:r>
              <a:rPr lang="zh-CN" altLang="en-US" sz="1600" dirty="0" smtClean="0"/>
              <a:t>语言处理和深度学习技术，它在移动端搜索体验上进行了特别优化，满足了用户在不同场合使用搜索引擎的需求。</a:t>
            </a:r>
            <a:endParaRPr lang="en-US" altLang="zh-CN" sz="1600" dirty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 dirty="0" smtClean="0"/>
              <a:t>5</a:t>
            </a:r>
            <a:r>
              <a:rPr lang="en-US" altLang="zh-CN" sz="1600" dirty="0" smtClean="0"/>
              <a:t>.</a:t>
            </a:r>
            <a:r>
              <a:rPr lang="zh-CN" altLang="en-US" sz="1600" dirty="0" smtClean="0"/>
              <a:t>市场</a:t>
            </a:r>
            <a:r>
              <a:rPr lang="zh-CN" altLang="en-US" sz="1600" dirty="0"/>
              <a:t>定位与用户需求 </a:t>
            </a:r>
            <a:r>
              <a:rPr lang="zh-CN" altLang="en-US" sz="1600" dirty="0" smtClean="0"/>
              <a:t>：</a:t>
            </a:r>
            <a:r>
              <a:rPr lang="en-US" altLang="zh-CN" sz="1600" dirty="0" err="1" smtClean="0"/>
              <a:t>DeepSeek</a:t>
            </a:r>
            <a:r>
              <a:rPr lang="zh-CN" altLang="en-US" sz="1600" dirty="0" smtClean="0"/>
              <a:t>精准地理解了用户需求，提供更精准的搜索结果，优化了用户体验。</a:t>
            </a:r>
            <a:endParaRPr lang="en-US" altLang="zh-CN" sz="1600" dirty="0" smtClean="0"/>
          </a:p>
          <a:p>
            <a:pPr marL="0" indent="0">
              <a:lnSpc>
                <a:spcPct val="170000"/>
              </a:lnSpc>
              <a:buNone/>
            </a:pPr>
            <a:endParaRPr lang="zh-CN" altLang="en-US" sz="1600" dirty="0" smtClean="0"/>
          </a:p>
          <a:p>
            <a:pPr>
              <a:lnSpc>
                <a:spcPct val="170000"/>
              </a:lnSpc>
            </a:pPr>
            <a:endParaRPr lang="zh-CN" altLang="en-US" sz="1600" dirty="0" smtClean="0"/>
          </a:p>
          <a:p>
            <a:pPr marL="0" indent="0">
              <a:lnSpc>
                <a:spcPct val="170000"/>
              </a:lnSpc>
              <a:buNone/>
            </a:pPr>
            <a:endParaRPr lang="zh-CN" altLang="en-US" sz="1600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zh-CN" sz="1600" dirty="0"/>
          </a:p>
          <a:p>
            <a:pPr>
              <a:lnSpc>
                <a:spcPct val="120000"/>
              </a:lnSpc>
            </a:pP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10117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DEEPSEEK</a:t>
            </a:r>
            <a:r>
              <a:rPr lang="zh-CN" altLang="en-US" dirty="0"/>
              <a:t>强在哪里？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b="1" dirty="0"/>
              <a:t>技术创新和架构优化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在架构上进行了多项创新，融合了</a:t>
            </a:r>
            <a:r>
              <a:rPr lang="zh-CN" altLang="en-US" dirty="0">
                <a:hlinkClick r:id="rId2"/>
              </a:rPr>
              <a:t>多头潜在注意力</a:t>
            </a:r>
            <a:r>
              <a:rPr lang="en-US" altLang="zh-CN" dirty="0">
                <a:hlinkClick r:id="rId2"/>
              </a:rPr>
              <a:t>(MLA)</a:t>
            </a:r>
            <a:r>
              <a:rPr lang="zh-CN" altLang="en-US" dirty="0"/>
              <a:t>和</a:t>
            </a:r>
            <a:r>
              <a:rPr lang="zh-CN" altLang="en-US" dirty="0">
                <a:hlinkClick r:id="rId3"/>
              </a:rPr>
              <a:t>混合专家模型</a:t>
            </a:r>
            <a:r>
              <a:rPr lang="en-US" altLang="zh-CN" dirty="0">
                <a:hlinkClick r:id="rId3"/>
              </a:rPr>
              <a:t>(MOE)</a:t>
            </a:r>
            <a:r>
              <a:rPr lang="zh-CN" altLang="en-US" dirty="0"/>
              <a:t>技术</a:t>
            </a:r>
            <a:r>
              <a:rPr lang="zh-CN" altLang="en-US" dirty="0" smtClean="0"/>
              <a:t>。减少</a:t>
            </a:r>
            <a:r>
              <a:rPr lang="zh-CN" altLang="en-US" dirty="0"/>
              <a:t>了知识冗余，提高了参数利用效率</a:t>
            </a:r>
            <a:r>
              <a:rPr lang="zh-CN" altLang="en-US" dirty="0" smtClean="0"/>
              <a:t>‌</a:t>
            </a:r>
            <a:r>
              <a:rPr lang="zh-CN" altLang="en-US" dirty="0"/>
              <a:t>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强化学习应用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在后训练阶段大规模采用强化学习技术，通过极少的标注数据显著提升了模型的推理</a:t>
            </a:r>
            <a:r>
              <a:rPr lang="zh-CN" altLang="en-US" dirty="0" smtClean="0"/>
              <a:t>能力。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低成本与高性价比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的训练和推理成本极</a:t>
            </a:r>
            <a:r>
              <a:rPr lang="zh-CN" altLang="en-US" dirty="0" smtClean="0"/>
              <a:t>低。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开源模式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采用全栈开源</a:t>
            </a:r>
            <a:r>
              <a:rPr lang="zh-CN" altLang="en-US" dirty="0" smtClean="0"/>
              <a:t>策略。</a:t>
            </a:r>
            <a:endParaRPr lang="en-US" altLang="zh-CN" dirty="0" smtClean="0"/>
          </a:p>
          <a:p>
            <a:r>
              <a:rPr lang="zh-CN" altLang="en-US" dirty="0" smtClean="0"/>
              <a:t>‌</a:t>
            </a:r>
            <a:r>
              <a:rPr lang="zh-CN" altLang="en-US" b="1" dirty="0"/>
              <a:t>多模态能力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通过多模态模型展示了其在图像、文本等多模态任务上的强大能力，进一步拓展了</a:t>
            </a:r>
            <a:r>
              <a:rPr lang="en-US" altLang="zh-CN" dirty="0"/>
              <a:t>AI</a:t>
            </a:r>
            <a:r>
              <a:rPr lang="zh-CN" altLang="en-US" dirty="0"/>
              <a:t>技术的应用场景‌</a:t>
            </a:r>
            <a:r>
              <a:rPr lang="en-US" altLang="zh-CN" dirty="0"/>
              <a:t>1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‌</a:t>
            </a:r>
            <a:r>
              <a:rPr lang="zh-CN" altLang="en-US" b="1" dirty="0"/>
              <a:t>应用与服务拓展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在多个领域展现出强大的应用</a:t>
            </a:r>
            <a:r>
              <a:rPr lang="zh-CN" altLang="en-US" dirty="0" smtClean="0"/>
              <a:t>潜力，并提升</a:t>
            </a:r>
            <a:r>
              <a:rPr lang="zh-CN" altLang="en-US" dirty="0"/>
              <a:t>了用户体验</a:t>
            </a:r>
            <a:r>
              <a:rPr lang="zh-CN" altLang="en-US" dirty="0" smtClean="0"/>
              <a:t>‌。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本地部署优势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支持本地部署，确保数据隐私和安全，同时提供更高的性能和稳定性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473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DEEPSEEK</a:t>
            </a:r>
            <a:r>
              <a:rPr lang="zh-CN" altLang="en-US" dirty="0"/>
              <a:t>强在哪里？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914400" y="2350467"/>
            <a:ext cx="10363826" cy="3424107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b="1" dirty="0"/>
              <a:t>本地部署优势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支持本地部署，确保数据隐私和安全，同时提供更高的性能和稳定性</a:t>
            </a:r>
            <a:r>
              <a:rPr lang="zh-CN" altLang="en-US" dirty="0" smtClean="0"/>
              <a:t>。</a:t>
            </a:r>
            <a:endParaRPr lang="en-US" altLang="zh-CN" b="1" dirty="0" smtClean="0"/>
          </a:p>
          <a:p>
            <a:r>
              <a:rPr lang="zh-CN" altLang="en-US" b="1" dirty="0" smtClean="0"/>
              <a:t>巨大</a:t>
            </a:r>
            <a:r>
              <a:rPr lang="zh-CN" altLang="en-US" b="1" dirty="0"/>
              <a:t>的参数量和频繁的迭代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en-US" altLang="zh-CN" dirty="0"/>
              <a:t>“</a:t>
            </a:r>
            <a:r>
              <a:rPr lang="zh-CN" altLang="en-US" dirty="0"/>
              <a:t>满血版”拥有</a:t>
            </a:r>
            <a:r>
              <a:rPr lang="en-US" altLang="zh-CN" dirty="0"/>
              <a:t>6710</a:t>
            </a:r>
            <a:r>
              <a:rPr lang="zh-CN" altLang="en-US" dirty="0"/>
              <a:t>亿参数，远超普通版的</a:t>
            </a:r>
            <a:r>
              <a:rPr lang="en-US" altLang="zh-CN" dirty="0"/>
              <a:t>70</a:t>
            </a:r>
            <a:r>
              <a:rPr lang="zh-CN" altLang="en-US" dirty="0"/>
              <a:t>亿或</a:t>
            </a:r>
            <a:r>
              <a:rPr lang="en-US" altLang="zh-CN" dirty="0"/>
              <a:t>130</a:t>
            </a:r>
            <a:r>
              <a:rPr lang="zh-CN" altLang="en-US" dirty="0"/>
              <a:t>亿参数。此外，它每周都会迭代领域知识，这使得它在处理复杂任务时表现出色</a:t>
            </a:r>
            <a:r>
              <a:rPr lang="zh-CN" altLang="en-US" dirty="0" smtClean="0"/>
              <a:t>‌。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“思维链”技术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的“思维链”技术能够拆解复杂问题并逐步推理，显著提升了对数学证明、逻辑推演等高难度任务的解决能力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高效利用</a:t>
            </a:r>
            <a:r>
              <a:rPr lang="en-US" altLang="zh-CN" b="1" dirty="0"/>
              <a:t>GPU</a:t>
            </a:r>
            <a:r>
              <a:rPr lang="zh-CN" altLang="en-US" b="1" dirty="0"/>
              <a:t>芯片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通过优化其架构，使其模型更好地适配</a:t>
            </a:r>
            <a:r>
              <a:rPr lang="zh-CN" altLang="en-US" dirty="0">
                <a:hlinkClick r:id="rId2"/>
              </a:rPr>
              <a:t>英伟达</a:t>
            </a:r>
            <a:r>
              <a:rPr lang="zh-CN" altLang="en-US" dirty="0"/>
              <a:t>的低端芯片，提升了</a:t>
            </a:r>
            <a:r>
              <a:rPr lang="en-US" altLang="zh-CN" dirty="0"/>
              <a:t>GPU</a:t>
            </a:r>
            <a:r>
              <a:rPr lang="zh-CN" altLang="en-US" dirty="0"/>
              <a:t>芯片的利用率。这使得</a:t>
            </a:r>
            <a:r>
              <a:rPr lang="en-US" altLang="zh-CN" dirty="0" err="1"/>
              <a:t>DeepSeek</a:t>
            </a:r>
            <a:r>
              <a:rPr lang="zh-CN" altLang="en-US" dirty="0"/>
              <a:t>在推理系统中的成本利润率高达</a:t>
            </a:r>
            <a:r>
              <a:rPr lang="en-US" altLang="zh-CN" dirty="0"/>
              <a:t>545%</a:t>
            </a:r>
            <a:r>
              <a:rPr lang="zh-CN" altLang="en-US" dirty="0"/>
              <a:t>，远超其他模型</a:t>
            </a:r>
            <a:r>
              <a:rPr lang="zh-CN" altLang="en-US" dirty="0" smtClean="0"/>
              <a:t>‌。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开源代码库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开源了多个代码库</a:t>
            </a:r>
            <a:r>
              <a:rPr lang="zh-CN" altLang="en-US" dirty="0" smtClean="0"/>
              <a:t>，这些</a:t>
            </a:r>
            <a:r>
              <a:rPr lang="zh-CN" altLang="en-US" dirty="0"/>
              <a:t>开源项目不仅提升了</a:t>
            </a:r>
            <a:r>
              <a:rPr lang="en-US" altLang="zh-CN" dirty="0"/>
              <a:t>AI</a:t>
            </a:r>
            <a:r>
              <a:rPr lang="zh-CN" altLang="en-US" dirty="0"/>
              <a:t>模型的性能和效率，也为</a:t>
            </a:r>
            <a:r>
              <a:rPr lang="en-US" altLang="zh-CN" dirty="0"/>
              <a:t>AI</a:t>
            </a:r>
            <a:r>
              <a:rPr lang="zh-CN" altLang="en-US" dirty="0"/>
              <a:t>领域的研究者和开发者提供了宝贵的资源和工具</a:t>
            </a:r>
            <a:r>
              <a:rPr lang="zh-CN" altLang="en-US" dirty="0" smtClean="0"/>
              <a:t>‌。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646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3582" y="292165"/>
            <a:ext cx="10364451" cy="1596177"/>
          </a:xfrm>
        </p:spPr>
        <p:txBody>
          <a:bodyPr/>
          <a:lstStyle/>
          <a:p>
            <a:r>
              <a:rPr lang="en-US" altLang="zh-CN" dirty="0" smtClean="0"/>
              <a:t>DEEPSEEK</a:t>
            </a:r>
            <a:r>
              <a:rPr lang="zh-CN" altLang="en-US" dirty="0" smtClean="0"/>
              <a:t>强在哪里？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917931" y="1888342"/>
            <a:ext cx="10363826" cy="3424107"/>
          </a:xfrm>
        </p:spPr>
        <p:txBody>
          <a:bodyPr>
            <a:normAutofit fontScale="77500" lnSpcReduction="20000"/>
          </a:bodyPr>
          <a:lstStyle/>
          <a:p>
            <a:endParaRPr lang="zh-CN" altLang="en-US" dirty="0"/>
          </a:p>
          <a:p>
            <a:r>
              <a:rPr lang="zh-CN" altLang="en-US" b="1" dirty="0"/>
              <a:t>巨大的参数量和频繁的迭代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en-US" altLang="zh-CN" dirty="0"/>
              <a:t>“</a:t>
            </a:r>
            <a:r>
              <a:rPr lang="zh-CN" altLang="en-US" dirty="0"/>
              <a:t>满血版”拥有</a:t>
            </a:r>
            <a:r>
              <a:rPr lang="en-US" altLang="zh-CN" dirty="0"/>
              <a:t>6710</a:t>
            </a:r>
            <a:r>
              <a:rPr lang="zh-CN" altLang="en-US" dirty="0"/>
              <a:t>亿参数，远超普通版的</a:t>
            </a:r>
            <a:r>
              <a:rPr lang="en-US" altLang="zh-CN" dirty="0"/>
              <a:t>70</a:t>
            </a:r>
            <a:r>
              <a:rPr lang="zh-CN" altLang="en-US" dirty="0"/>
              <a:t>亿或</a:t>
            </a:r>
            <a:r>
              <a:rPr lang="en-US" altLang="zh-CN" dirty="0"/>
              <a:t>130</a:t>
            </a:r>
            <a:r>
              <a:rPr lang="zh-CN" altLang="en-US" dirty="0"/>
              <a:t>亿参数。此外，它每周都会迭代领域知识，这使得它在处理复杂任务时表现出色‌</a:t>
            </a:r>
            <a:r>
              <a:rPr lang="en-US" altLang="zh-CN" dirty="0"/>
              <a:t>1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‌</a:t>
            </a:r>
            <a:r>
              <a:rPr lang="zh-CN" altLang="en-US" b="1" dirty="0"/>
              <a:t>“思维链”技术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的“思维链”技术能够拆解复杂问题并逐步推理，显著提升了对数学证明、逻辑推演等高难度任务的解决能力。这种技术在教学和科研中尤其有用，能够帮助师生快速完成数学证明和逻辑推导‌</a:t>
            </a:r>
            <a:r>
              <a:rPr lang="en-US" altLang="zh-CN" dirty="0"/>
              <a:t>1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‌</a:t>
            </a:r>
            <a:r>
              <a:rPr lang="zh-CN" altLang="en-US" b="1" dirty="0"/>
              <a:t>高效利用</a:t>
            </a:r>
            <a:r>
              <a:rPr lang="en-US" altLang="zh-CN" b="1" dirty="0"/>
              <a:t>GPU</a:t>
            </a:r>
            <a:r>
              <a:rPr lang="zh-CN" altLang="en-US" b="1" dirty="0"/>
              <a:t>芯片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通过优化其架构，使其模型更好地适配</a:t>
            </a:r>
            <a:r>
              <a:rPr lang="zh-CN" altLang="en-US" dirty="0">
                <a:hlinkClick r:id="rId2"/>
              </a:rPr>
              <a:t>英伟达</a:t>
            </a:r>
            <a:r>
              <a:rPr lang="zh-CN" altLang="en-US" dirty="0"/>
              <a:t>的低端芯片，提升了</a:t>
            </a:r>
            <a:r>
              <a:rPr lang="en-US" altLang="zh-CN" dirty="0"/>
              <a:t>GPU</a:t>
            </a:r>
            <a:r>
              <a:rPr lang="zh-CN" altLang="en-US" dirty="0"/>
              <a:t>芯片的利用率。这使得</a:t>
            </a:r>
            <a:r>
              <a:rPr lang="en-US" altLang="zh-CN" dirty="0" err="1"/>
              <a:t>DeepSeek</a:t>
            </a:r>
            <a:r>
              <a:rPr lang="zh-CN" altLang="en-US" dirty="0"/>
              <a:t>在推理系统中的成本利润率高达</a:t>
            </a:r>
            <a:r>
              <a:rPr lang="en-US" altLang="zh-CN" dirty="0"/>
              <a:t>545%</a:t>
            </a:r>
            <a:r>
              <a:rPr lang="zh-CN" altLang="en-US" dirty="0"/>
              <a:t>，远超其他模型‌</a:t>
            </a:r>
            <a:r>
              <a:rPr lang="en-US" altLang="zh-CN" dirty="0"/>
              <a:t>2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‌</a:t>
            </a:r>
            <a:r>
              <a:rPr lang="zh-CN" altLang="en-US" b="1" dirty="0"/>
              <a:t>开源代码库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开源了多个代码库，涵盖</a:t>
            </a:r>
            <a:r>
              <a:rPr lang="en-US" altLang="zh-CN" dirty="0" err="1">
                <a:hlinkClick r:id="rId3"/>
              </a:rPr>
              <a:t>FlashMLA</a:t>
            </a:r>
            <a:r>
              <a:rPr lang="zh-CN" altLang="en-US" dirty="0"/>
              <a:t>、</a:t>
            </a:r>
            <a:r>
              <a:rPr lang="en-US" altLang="zh-CN" dirty="0" err="1">
                <a:hlinkClick r:id="rId4"/>
              </a:rPr>
              <a:t>DeepEP</a:t>
            </a:r>
            <a:r>
              <a:rPr lang="zh-CN" altLang="en-US" dirty="0"/>
              <a:t>通信库、</a:t>
            </a:r>
            <a:r>
              <a:rPr lang="en-US" altLang="zh-CN" dirty="0" err="1">
                <a:hlinkClick r:id="rId5"/>
              </a:rPr>
              <a:t>DeepGEMM</a:t>
            </a:r>
            <a:r>
              <a:rPr lang="zh-CN" altLang="en-US" dirty="0"/>
              <a:t>、并行优化策略和并行文件系统</a:t>
            </a:r>
            <a:r>
              <a:rPr lang="en-US" altLang="zh-CN" dirty="0"/>
              <a:t>3FS</a:t>
            </a:r>
            <a:r>
              <a:rPr lang="zh-CN" altLang="en-US" dirty="0"/>
              <a:t>。这些开源项目不仅提升了</a:t>
            </a:r>
            <a:r>
              <a:rPr lang="en-US" altLang="zh-CN" dirty="0"/>
              <a:t>AI</a:t>
            </a:r>
            <a:r>
              <a:rPr lang="zh-CN" altLang="en-US" dirty="0"/>
              <a:t>模型的性能和效率，也为</a:t>
            </a:r>
            <a:r>
              <a:rPr lang="en-US" altLang="zh-CN" dirty="0"/>
              <a:t>AI</a:t>
            </a:r>
            <a:r>
              <a:rPr lang="zh-CN" altLang="en-US" dirty="0"/>
              <a:t>领域的研究者和开发者提供了宝贵的资源和工具‌</a:t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568633" y="13300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85651" y="62206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491509" y="5061966"/>
            <a:ext cx="56491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自然语言处理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深度学习 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大数据分析与智能交互 </a:t>
            </a:r>
          </a:p>
          <a:p>
            <a:r>
              <a:rPr lang="en-US" altLang="zh-CN" dirty="0"/>
              <a:t>4.</a:t>
            </a:r>
            <a:r>
              <a:rPr lang="zh-CN" altLang="en-US" dirty="0"/>
              <a:t>图像与视频分析 </a:t>
            </a:r>
          </a:p>
          <a:p>
            <a:r>
              <a:rPr lang="en-US" altLang="zh-CN" dirty="0"/>
              <a:t>5.</a:t>
            </a:r>
            <a:r>
              <a:rPr lang="zh-CN" altLang="en-US" dirty="0"/>
              <a:t>语音识别与</a:t>
            </a:r>
          </a:p>
          <a:p>
            <a:r>
              <a:rPr lang="en-US" altLang="zh-CN" dirty="0"/>
              <a:t>6.</a:t>
            </a:r>
            <a:r>
              <a:rPr lang="zh-CN" altLang="en-US" dirty="0"/>
              <a:t>个性化推荐</a:t>
            </a:r>
            <a:endParaRPr lang="en-US" altLang="zh-CN" dirty="0"/>
          </a:p>
          <a:p>
            <a:r>
              <a:rPr lang="en-US" altLang="zh-CN" dirty="0"/>
              <a:t>7.</a:t>
            </a:r>
            <a:r>
              <a:rPr lang="zh-CN" altLang="en-US" dirty="0"/>
              <a:t>跨模态学习</a:t>
            </a:r>
            <a:endParaRPr lang="en-US" altLang="zh-CN" dirty="0"/>
          </a:p>
          <a:p>
            <a:r>
              <a:rPr lang="en-US" altLang="zh-CN" dirty="0"/>
              <a:t>8.</a:t>
            </a:r>
            <a:r>
              <a:rPr lang="zh-CN" altLang="en-US" dirty="0"/>
              <a:t>实时交互与响应</a:t>
            </a:r>
          </a:p>
          <a:p>
            <a:r>
              <a:rPr lang="en-US" altLang="zh-CN" dirty="0"/>
              <a:t>9.</a:t>
            </a:r>
            <a:r>
              <a:rPr lang="zh-CN" altLang="en-US" dirty="0"/>
              <a:t>成本控制</a:t>
            </a:r>
            <a:endParaRPr lang="en-US" altLang="zh-CN" dirty="0"/>
          </a:p>
          <a:p>
            <a:r>
              <a:rPr lang="en-US" altLang="zh-CN" dirty="0"/>
              <a:t>10.</a:t>
            </a:r>
            <a:r>
              <a:rPr lang="zh-CN" altLang="en-US" dirty="0"/>
              <a:t>开源特性 </a:t>
            </a:r>
            <a:endParaRPr lang="en-US" altLang="zh-CN" dirty="0"/>
          </a:p>
          <a:p>
            <a:r>
              <a:rPr lang="en-US" altLang="zh-CN" dirty="0"/>
              <a:t>11.</a:t>
            </a:r>
            <a:r>
              <a:rPr lang="zh-CN" altLang="en-US" dirty="0"/>
              <a:t>技术创新 </a:t>
            </a:r>
          </a:p>
          <a:p>
            <a:r>
              <a:rPr lang="en-US" altLang="zh-CN" dirty="0"/>
              <a:t>12.</a:t>
            </a:r>
            <a:r>
              <a:rPr lang="zh-CN" altLang="en-US" dirty="0"/>
              <a:t>市场竞争力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063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DEEPSEEK</a:t>
            </a:r>
            <a:r>
              <a:rPr lang="zh-CN" altLang="en-US" dirty="0" smtClean="0"/>
              <a:t>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747520" y="2214694"/>
            <a:ext cx="10363826" cy="3424107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b="1" dirty="0" err="1">
                <a:hlinkClick r:id="rId2"/>
              </a:rPr>
              <a:t>DeepSeek</a:t>
            </a:r>
            <a:r>
              <a:rPr lang="zh-CN" altLang="en-US" b="1" dirty="0"/>
              <a:t>是一款多模态</a:t>
            </a:r>
            <a:r>
              <a:rPr lang="en-US" altLang="zh-CN" b="1" dirty="0"/>
              <a:t>AI</a:t>
            </a:r>
            <a:r>
              <a:rPr lang="zh-CN" altLang="en-US" b="1" dirty="0"/>
              <a:t>工具，具有多种功能和作用‌。它融合了文本生成、图像创作等多种功能，致力于为用户提供无缝的创作体验。</a:t>
            </a:r>
            <a:r>
              <a:rPr lang="en-US" altLang="zh-CN" b="1" dirty="0" err="1"/>
              <a:t>DeepSeek</a:t>
            </a:r>
            <a:r>
              <a:rPr lang="zh-CN" altLang="en-US" b="1" dirty="0"/>
              <a:t>采用深度学习和高效的神经网络技术，极大地提升了回应速度和内容质量，能够生成多样化且富有创意的内容，彻底改变了人们与</a:t>
            </a:r>
            <a:r>
              <a:rPr lang="en-US" altLang="zh-CN" b="1" dirty="0"/>
              <a:t>AI</a:t>
            </a:r>
            <a:r>
              <a:rPr lang="zh-CN" altLang="en-US" b="1" dirty="0"/>
              <a:t>的互动方式</a:t>
            </a:r>
            <a:r>
              <a:rPr lang="zh-CN" altLang="en-US" dirty="0"/>
              <a:t>。</a:t>
            </a:r>
            <a:r>
              <a:rPr lang="zh-CN" altLang="en-US" dirty="0" smtClean="0"/>
              <a:t>‌</a:t>
            </a:r>
            <a:endParaRPr lang="en-US" altLang="zh-CN" dirty="0"/>
          </a:p>
          <a:p>
            <a:r>
              <a:rPr lang="zh-CN" altLang="en-US" dirty="0" smtClean="0"/>
              <a:t>‌</a:t>
            </a:r>
            <a:r>
              <a:rPr lang="zh-CN" altLang="en-US" b="1" dirty="0"/>
              <a:t>智能问答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能够快速解答各类问题，包括科学知识、历史文化、生活常识和技术问题等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内容生成</a:t>
            </a:r>
            <a:r>
              <a:rPr lang="zh-CN" altLang="en-US" dirty="0"/>
              <a:t>‌：无论是文章撰写、报告创作还是邮件撰写，</a:t>
            </a:r>
            <a:r>
              <a:rPr lang="en-US" altLang="zh-CN" dirty="0" err="1"/>
              <a:t>DeepSeek</a:t>
            </a:r>
            <a:r>
              <a:rPr lang="zh-CN" altLang="en-US" dirty="0"/>
              <a:t>都能轻松应对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r>
              <a:rPr lang="zh-CN" altLang="en-US" dirty="0"/>
              <a:t>‌</a:t>
            </a:r>
            <a:r>
              <a:rPr lang="zh-CN" altLang="en-US" b="1" dirty="0"/>
              <a:t>数据分析与可视化</a:t>
            </a:r>
            <a:r>
              <a:rPr lang="zh-CN" altLang="en-US" dirty="0"/>
              <a:t>‌：</a:t>
            </a:r>
            <a:r>
              <a:rPr lang="en-US" altLang="zh-CN" dirty="0" err="1"/>
              <a:t>DeepSeek</a:t>
            </a:r>
            <a:r>
              <a:rPr lang="zh-CN" altLang="en-US" dirty="0"/>
              <a:t>能够处理各种类型的数据，并进行数据清洗、统计分析、数据分类和排序等操作。它还可以将数据转化为直观的可视化图表。</a:t>
            </a:r>
          </a:p>
          <a:p>
            <a:r>
              <a:rPr lang="zh-CN" altLang="en-US" dirty="0"/>
              <a:t>‌</a:t>
            </a:r>
            <a:r>
              <a:rPr lang="zh-CN" altLang="en-US" b="1" dirty="0"/>
              <a:t>多模态理解</a:t>
            </a:r>
            <a:r>
              <a:rPr lang="zh-CN" altLang="en-US" dirty="0"/>
              <a:t>‌</a:t>
            </a:r>
            <a:r>
              <a:rPr lang="zh-CN" altLang="en-US" dirty="0"/>
              <a:t>：</a:t>
            </a:r>
            <a:r>
              <a:rPr lang="en-US" altLang="zh-CN" dirty="0" err="1"/>
              <a:t>DeepSeek</a:t>
            </a:r>
            <a:r>
              <a:rPr lang="zh-CN" altLang="en-US" dirty="0"/>
              <a:t>可以进行视觉问答和文档处理，支持文本处理、编程辅助、智能交互、商业决策支持和风险评估与预测等功能。‌</a:t>
            </a:r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637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569874" y="2214694"/>
            <a:ext cx="7041506" cy="3424107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综上所述，</a:t>
            </a:r>
            <a:r>
              <a:rPr lang="en-US" altLang="zh-CN" dirty="0" err="1"/>
              <a:t>DeepSeek</a:t>
            </a:r>
            <a:r>
              <a:rPr lang="zh-CN" altLang="en-US" dirty="0"/>
              <a:t>凭借其卓越的技术实力、低成本优势、开源策略、市场反响、持续的技术投入与创新</a:t>
            </a:r>
            <a:r>
              <a:rPr lang="zh-CN" altLang="en-US" dirty="0" smtClean="0"/>
              <a:t>、性</a:t>
            </a:r>
            <a:r>
              <a:rPr lang="zh-CN" altLang="en-US" dirty="0"/>
              <a:t>价比优势以及精准的市场定位与用户需求，成功吸引了大量用户和开发者，从而实现了爆火</a:t>
            </a:r>
            <a:r>
              <a:rPr lang="zh-CN" altLang="en-US" dirty="0" smtClean="0"/>
              <a:t>。</a:t>
            </a:r>
            <a:r>
              <a:rPr lang="en-US" altLang="zh-CN" dirty="0" err="1" smtClean="0"/>
              <a:t>DeepSeek</a:t>
            </a:r>
            <a:r>
              <a:rPr lang="zh-CN" altLang="en-US" dirty="0"/>
              <a:t>在技术层面、成本控制、开源特性以及市场竞争力等方面均表现出色，这些优势共同构成了其强大的核心竞争力。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797" y="3926747"/>
            <a:ext cx="5566676" cy="215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20768"/>
      </p:ext>
    </p:extLst>
  </p:cSld>
  <p:clrMapOvr>
    <a:masterClrMapping/>
  </p:clrMapOvr>
</p:sld>
</file>

<file path=ppt/theme/theme1.xml><?xml version="1.0" encoding="utf-8"?>
<a:theme xmlns:a="http://schemas.openxmlformats.org/drawingml/2006/main" name="水滴">
  <a:themeElements>
    <a:clrScheme name="水滴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TM04033925[[fn=水滴]]</Template>
  <TotalTime>69</TotalTime>
  <Words>1332</Words>
  <Application>Microsoft Office PowerPoint</Application>
  <PresentationFormat>宽屏</PresentationFormat>
  <Paragraphs>61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宋体</vt:lpstr>
      <vt:lpstr>Arial</vt:lpstr>
      <vt:lpstr>Tw Cen MT</vt:lpstr>
      <vt:lpstr>水滴</vt:lpstr>
      <vt:lpstr>DeepSeek简介</vt:lpstr>
      <vt:lpstr>目录</vt:lpstr>
      <vt:lpstr>什么是DeepSeek？</vt:lpstr>
      <vt:lpstr>DeepSeek为什么这么火爆？</vt:lpstr>
      <vt:lpstr>DEEPSEEK强在哪里？</vt:lpstr>
      <vt:lpstr>DEEPSEEK强在哪里？</vt:lpstr>
      <vt:lpstr>DEEPSEEK强在哪里？</vt:lpstr>
      <vt:lpstr>DEEPSEEK的功能</vt:lpstr>
      <vt:lpstr>总结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12</cp:revision>
  <dcterms:created xsi:type="dcterms:W3CDTF">2025-02-18T03:34:12Z</dcterms:created>
  <dcterms:modified xsi:type="dcterms:W3CDTF">2025-03-11T03:33:03Z</dcterms:modified>
</cp:coreProperties>
</file>